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55" r:id="rId1"/>
  </p:sldMasterIdLst>
  <p:notesMasterIdLst>
    <p:notesMasterId r:id="rId97"/>
  </p:notesMasterIdLst>
  <p:sldIdLst>
    <p:sldId id="256" r:id="rId2"/>
    <p:sldId id="588" r:id="rId3"/>
    <p:sldId id="590" r:id="rId4"/>
    <p:sldId id="589" r:id="rId5"/>
    <p:sldId id="306" r:id="rId6"/>
    <p:sldId id="554" r:id="rId7"/>
    <p:sldId id="287" r:id="rId8"/>
    <p:sldId id="271" r:id="rId9"/>
    <p:sldId id="555" r:id="rId10"/>
    <p:sldId id="289" r:id="rId11"/>
    <p:sldId id="290" r:id="rId12"/>
    <p:sldId id="291" r:id="rId13"/>
    <p:sldId id="292" r:id="rId14"/>
    <p:sldId id="293" r:id="rId15"/>
    <p:sldId id="272" r:id="rId16"/>
    <p:sldId id="342" r:id="rId17"/>
    <p:sldId id="510" r:id="rId18"/>
    <p:sldId id="508" r:id="rId19"/>
    <p:sldId id="523" r:id="rId20"/>
    <p:sldId id="522" r:id="rId21"/>
    <p:sldId id="525" r:id="rId22"/>
    <p:sldId id="526" r:id="rId23"/>
    <p:sldId id="527" r:id="rId24"/>
    <p:sldId id="594" r:id="rId25"/>
    <p:sldId id="556" r:id="rId26"/>
    <p:sldId id="318" r:id="rId27"/>
    <p:sldId id="446" r:id="rId28"/>
    <p:sldId id="432" r:id="rId29"/>
    <p:sldId id="324" r:id="rId30"/>
    <p:sldId id="317" r:id="rId31"/>
    <p:sldId id="329" r:id="rId32"/>
    <p:sldId id="331" r:id="rId33"/>
    <p:sldId id="351" r:id="rId34"/>
    <p:sldId id="352" r:id="rId35"/>
    <p:sldId id="335" r:id="rId36"/>
    <p:sldId id="353" r:id="rId37"/>
    <p:sldId id="354" r:id="rId38"/>
    <p:sldId id="447" r:id="rId39"/>
    <p:sldId id="557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562" r:id="rId49"/>
    <p:sldId id="558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45" r:id="rId62"/>
    <p:sldId id="550" r:id="rId63"/>
    <p:sldId id="559" r:id="rId64"/>
    <p:sldId id="576" r:id="rId65"/>
    <p:sldId id="551" r:id="rId66"/>
    <p:sldId id="577" r:id="rId67"/>
    <p:sldId id="578" r:id="rId68"/>
    <p:sldId id="552" r:id="rId69"/>
    <p:sldId id="561" r:id="rId70"/>
    <p:sldId id="563" r:id="rId71"/>
    <p:sldId id="564" r:id="rId72"/>
    <p:sldId id="565" r:id="rId73"/>
    <p:sldId id="579" r:id="rId74"/>
    <p:sldId id="580" r:id="rId75"/>
    <p:sldId id="581" r:id="rId76"/>
    <p:sldId id="584" r:id="rId77"/>
    <p:sldId id="583" r:id="rId78"/>
    <p:sldId id="428" r:id="rId79"/>
    <p:sldId id="429" r:id="rId80"/>
    <p:sldId id="430" r:id="rId81"/>
    <p:sldId id="566" r:id="rId82"/>
    <p:sldId id="568" r:id="rId83"/>
    <p:sldId id="569" r:id="rId84"/>
    <p:sldId id="570" r:id="rId85"/>
    <p:sldId id="571" r:id="rId86"/>
    <p:sldId id="572" r:id="rId87"/>
    <p:sldId id="573" r:id="rId88"/>
    <p:sldId id="574" r:id="rId89"/>
    <p:sldId id="575" r:id="rId90"/>
    <p:sldId id="586" r:id="rId91"/>
    <p:sldId id="587" r:id="rId92"/>
    <p:sldId id="592" r:id="rId93"/>
    <p:sldId id="593" r:id="rId94"/>
    <p:sldId id="339" r:id="rId95"/>
    <p:sldId id="59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84"/>
    <p:restoredTop sz="94923"/>
  </p:normalViewPr>
  <p:slideViewPr>
    <p:cSldViewPr snapToGrid="0" snapToObjects="1">
      <p:cViewPr>
        <p:scale>
          <a:sx n="50" d="100"/>
          <a:sy n="50" d="100"/>
        </p:scale>
        <p:origin x="816" y="1120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5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4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7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3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</a:t>
            </a:r>
            <a:r>
              <a:rPr lang="en-US" baseline="0" dirty="0" smtClean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5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8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60.png"/><Relationship Id="rId6" Type="http://schemas.openxmlformats.org/officeDocument/2006/relationships/image" Target="../media/image68.emf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4.png"/><Relationship Id="rId5" Type="http://schemas.openxmlformats.org/officeDocument/2006/relationships/image" Target="../media/image75.emf"/><Relationship Id="rId6" Type="http://schemas.openxmlformats.org/officeDocument/2006/relationships/image" Target="../media/image120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52.png"/><Relationship Id="rId6" Type="http://schemas.openxmlformats.org/officeDocument/2006/relationships/image" Target="../media/image420.png"/><Relationship Id="rId7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2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920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470.png"/><Relationship Id="rId5" Type="http://schemas.openxmlformats.org/officeDocument/2006/relationships/image" Target="../media/image103.png"/><Relationship Id="rId6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5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/>
              <a:t>5</a:t>
            </a:r>
            <a:r>
              <a:rPr lang="en-US" dirty="0" smtClean="0"/>
              <a:t>: </a:t>
            </a:r>
            <a:r>
              <a:rPr lang="en-US" dirty="0" smtClean="0"/>
              <a:t>Linear </a:t>
            </a:r>
            <a:r>
              <a:rPr lang="en-US" dirty="0"/>
              <a:t>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one?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</a:t>
                </a:r>
                <a:r>
                  <a:rPr lang="en-US" sz="2400" dirty="0" smtClean="0"/>
                  <a:t>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Then </a:t>
                </a:r>
                <a:r>
                  <a:rPr lang="en-US" sz="2400" dirty="0"/>
                  <a:t>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172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brute force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 smtClean="0"/>
                  <a:t> is to calculate </a:t>
                </a:r>
                <a:r>
                  <a:rPr lang="en-US" sz="2400" dirty="0"/>
                  <a:t>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Then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</a:t>
                </a:r>
                <a:r>
                  <a:rPr lang="en-US" sz="2400" dirty="0" smtClean="0"/>
                  <a:t>6: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/>
                  <a:t>is </a:t>
                </a:r>
                <a:r>
                  <a:rPr lang="en-US" sz="2400" dirty="0"/>
                  <a:t>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</a:t>
            </a:r>
            <a:r>
              <a:rPr lang="en-US" dirty="0" smtClean="0"/>
              <a:t>exact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73809"/>
            <a:ext cx="5838292" cy="95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0" y="1474841"/>
            <a:ext cx="3949490" cy="26329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10" y="1474841"/>
            <a:ext cx="4938329" cy="256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33" y="4127655"/>
            <a:ext cx="4341659" cy="22240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6477" y="1227147"/>
            <a:ext cx="11680723" cy="5089159"/>
            <a:chOff x="206477" y="1227147"/>
            <a:chExt cx="11680723" cy="50891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43525" y="1260584"/>
              <a:ext cx="14288" cy="50557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06477" y="1227147"/>
              <a:ext cx="11680723" cy="481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514307" y="3758949"/>
            <a:ext cx="2260694" cy="444342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6529" y="5666407"/>
            <a:ext cx="3283100" cy="729529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86" y="600169"/>
            <a:ext cx="5181121" cy="345408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</a:t>
            </a:r>
            <a:r>
              <a:rPr lang="en-US"/>
              <a:t>:  </a:t>
            </a:r>
            <a:r>
              <a:rPr lang="en-US" smtClean="0"/>
              <a:t>gradient </a:t>
            </a:r>
            <a:r>
              <a:rPr lang="en-US" dirty="0"/>
              <a:t>d</a:t>
            </a:r>
            <a:r>
              <a:rPr lang="en-US" smtClean="0"/>
              <a:t>escent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691" y="3599117"/>
            <a:ext cx="108622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is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from a random point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Determine which direction to go to reduce the loss (left or right)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 the slope of the function at this point and step to the right if slope is negative or step to the left if slope is positive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Goto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#1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44896" y="21214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78182" y="3355147"/>
            <a:ext cx="663265" cy="12192"/>
            <a:chOff x="5370576" y="2157984"/>
            <a:chExt cx="663265" cy="121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759521" y="2157984"/>
              <a:ext cx="274320" cy="1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370576" y="2170176"/>
              <a:ext cx="27432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4986528" y="1048512"/>
            <a:ext cx="1499616" cy="2267712"/>
          </a:xfrm>
          <a:prstGeom prst="line">
            <a:avLst/>
          </a:prstGeom>
          <a:ln>
            <a:solidFill>
              <a:schemeClr val="accent2">
                <a:alpha val="7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triped Right Arrow 4"/>
          <p:cNvSpPr/>
          <p:nvPr/>
        </p:nvSpPr>
        <p:spPr>
          <a:xfrm>
            <a:off x="5736336" y="3268742"/>
            <a:ext cx="355854" cy="187452"/>
          </a:xfrm>
          <a:prstGeom prst="striped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685862" y="2185598"/>
            <a:ext cx="34290" cy="114681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0.03021 0.084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0.08495 C 0.03034 0.08611 0.0306 0.08912 0.03099 0.09028 L 0.03203 0.09329 C 0.03229 0.09375 0.03242 0.09445 0.03268 0.09468 L 0.03346 0.09583 L 0.03398 0.09884 C 0.03411 0.09931 0.03411 0.09977 0.03424 0.10023 L 0.03593 0.10463 C 0.03619 0.10509 0.03633 0.10579 0.03659 0.10625 L 0.03737 0.10764 C 0.0375 0.10857 0.0375 0.10995 0.03789 0.11065 C 0.03815 0.11111 0.03854 0.11157 0.0388 0.11204 C 0.03893 0.1125 0.03906 0.1132 0.03932 0.11366 C 0.03958 0.11412 0.03984 0.11435 0.0401 0.11458 C 0.04205 0.11991 0.03906 0.11181 0.04153 0.11759 C 0.04192 0.11852 0.04218 0.11968 0.04258 0.1206 C 0.04297 0.12107 0.04323 0.12153 0.04349 0.12199 C 0.04362 0.12245 0.04375 0.12315 0.04401 0.12361 C 0.04427 0.12407 0.04453 0.12454 0.04479 0.125 C 0.04505 0.12546 0.04518 0.12616 0.04544 0.12662 C 0.047 0.12963 0.04557 0.12431 0.04791 0.13056 C 0.04922 0.13403 0.04843 0.13287 0.04987 0.13449 C 0.05 0.13495 0.05013 0.13565 0.05039 0.13588 C 0.05065 0.13634 0.05104 0.13657 0.05117 0.13704 C 0.05143 0.1375 0.0513 0.1382 0.05156 0.13843 C 0.05195 0.13935 0.05312 0.14051 0.05312 0.14074 C 0.05351 0.14236 0.05338 0.14144 0.05338 0.14306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0.14306 C 0.05364 0.14352 0.05377 0.14421 0.05416 0.14491 C 0.05469 0.14583 0.05521 0.14606 0.05586 0.1463 C 0.05612 0.14676 0.05638 0.14699 0.05664 0.14745 C 0.0569 0.14769 0.05729 0.14745 0.05755 0.14792 C 0.05781 0.14815 0.05781 0.14884 0.05807 0.14931 C 0.05833 0.14977 0.05859 0.15 0.05885 0.15023 C 0.05976 0.15278 0.05911 0.15139 0.06107 0.1537 C 0.06146 0.15394 0.06159 0.1544 0.06198 0.15463 L 0.06367 0.15579 C 0.06562 0.15556 0.06771 0.15556 0.06979 0.15509 C 0.07096 0.15509 0.07096 0.15347 0.07174 0.15185 C 0.07187 0.15116 0.072 0.15069 0.07226 0.15023 L 0.07305 0.14931 C 0.07344 0.14838 0.0737 0.14699 0.07422 0.1463 C 0.07526 0.14514 0.07487 0.14583 0.07539 0.14444 " pathEditMode="relative" rAng="0" ptsTypes="AAAAAAAAAAAAAA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14444 C 0.07513 0.14491 0.075 0.14583 0.07474 0.1463 C 0.07435 0.14699 0.0737 0.14768 0.07305 0.14815 L 0.07149 0.15023 C 0.07123 0.15046 0.07097 0.15092 0.07058 0.15116 L 0.06888 0.15208 L 0.06732 0.15301 L 0.06641 0.1537 C 0.0655 0.15347 0.06459 0.15347 0.06368 0.15301 C 0.06302 0.15301 0.0625 0.15255 0.06198 0.15208 L 0.0612 0.15162 C 0.06094 0.15116 0.06068 0.15069 0.06029 0.15023 C 0.06003 0.14977 0.05977 0.14954 0.05951 0.1493 C 0.0586 0.14768 0.05938 0.14768 0.05873 0.14768 " pathEditMode="relative" rAng="0" ptsTypes="AAAAAAAAAAAA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600891" y="1857554"/>
            <a:ext cx="113879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7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Advanced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Sections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(A-Sections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TODAY @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4:30pm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rgbClr val="C00000"/>
                </a:solidFill>
              </a:rPr>
              <a:t>MD </a:t>
            </a:r>
            <a:r>
              <a:rPr lang="pl-PL" sz="2400" b="1" dirty="0"/>
              <a:t> </a:t>
            </a:r>
            <a:r>
              <a:rPr lang="pl-PL" sz="2400" dirty="0">
                <a:solidFill>
                  <a:srgbClr val="C00000"/>
                </a:solidFill>
              </a:rPr>
              <a:t>G115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and Hypothesis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Testing, Pavlos + Kevin</a:t>
            </a:r>
          </a:p>
          <a:p>
            <a:pPr marL="457200" indent="-457200">
              <a:spcBef>
                <a:spcPts val="72"/>
              </a:spcBef>
              <a:spcAft>
                <a:spcPts val="17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ED-Exercises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grading: 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exercises together are equivalent to one question for that day’s quiz.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grade for accuracy. You will receive full grade even if it fails the finicky test.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grade these exercises very leniently.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9844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81643" cy="2111143"/>
          </a:xfrm>
        </p:spPr>
        <p:txBody>
          <a:bodyPr/>
          <a:lstStyle/>
          <a:p>
            <a:r>
              <a:rPr lang="en-US" sz="2400" b="1" dirty="0" smtClean="0"/>
              <a:t>Question</a:t>
            </a:r>
            <a:r>
              <a:rPr lang="en-US" sz="2400" dirty="0" smtClean="0"/>
              <a:t>: What is the mathematical function that describes the slope? </a:t>
            </a:r>
          </a:p>
          <a:p>
            <a:pPr indent="1381125"/>
            <a:r>
              <a:rPr lang="en-US" sz="2400" b="1" dirty="0">
                <a:solidFill>
                  <a:srgbClr val="C00000"/>
                </a:solidFill>
              </a:rPr>
              <a:t>Derivative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Question:  </a:t>
            </a:r>
            <a:r>
              <a:rPr lang="en-US" sz="2400" dirty="0"/>
              <a:t>What do you think it is a good approach for telling the model how to change (what is the step size) to become better? </a:t>
            </a:r>
            <a:endParaRPr lang="en-US" sz="2400" dirty="0" smtClean="0"/>
          </a:p>
          <a:p>
            <a:pPr marL="1381125"/>
            <a:r>
              <a:rPr lang="en-US" sz="2400" b="1" dirty="0" smtClean="0">
                <a:solidFill>
                  <a:srgbClr val="C00000"/>
                </a:solidFill>
              </a:rPr>
              <a:t>If </a:t>
            </a:r>
            <a:r>
              <a:rPr lang="en-US" sz="2400" b="1" dirty="0">
                <a:solidFill>
                  <a:srgbClr val="C00000"/>
                </a:solidFill>
              </a:rPr>
              <a:t>the step is proportional to the slope then you </a:t>
            </a:r>
            <a:r>
              <a:rPr lang="en-US" sz="2400" b="1" dirty="0" smtClean="0">
                <a:solidFill>
                  <a:srgbClr val="C00000"/>
                </a:solidFill>
              </a:rPr>
              <a:t>avoid overshooting </a:t>
            </a:r>
            <a:r>
              <a:rPr lang="en-US" sz="2400" b="1" dirty="0">
                <a:solidFill>
                  <a:srgbClr val="C00000"/>
                </a:solidFill>
              </a:rPr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minimum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How do we generalize this to more than one predictor?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			Take </a:t>
            </a:r>
            <a:r>
              <a:rPr lang="en-US" sz="2400" b="1" dirty="0">
                <a:solidFill>
                  <a:srgbClr val="C00000"/>
                </a:solidFill>
              </a:rPr>
              <a:t>the derivative with respect to each coefficient and do </a:t>
            </a:r>
            <a:r>
              <a:rPr lang="en-US" sz="2400" b="1" dirty="0" smtClean="0">
                <a:solidFill>
                  <a:srgbClr val="C00000"/>
                </a:solidFill>
              </a:rPr>
              <a:t>				the </a:t>
            </a:r>
            <a:r>
              <a:rPr lang="en-US" sz="2400" b="1" dirty="0">
                <a:solidFill>
                  <a:srgbClr val="C00000"/>
                </a:solidFill>
              </a:rPr>
              <a:t>same sequentially</a:t>
            </a:r>
          </a:p>
          <a:p>
            <a:endParaRPr lang="en-US" sz="2400" b="1" dirty="0" smtClean="0"/>
          </a:p>
          <a:p>
            <a:endParaRPr lang="en-US" b="1" dirty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77550"/>
            <a:ext cx="10596585" cy="5160412"/>
          </a:xfrm>
        </p:spPr>
        <p:txBody>
          <a:bodyPr/>
          <a:lstStyle/>
          <a:p>
            <a:r>
              <a:rPr lang="en-US" sz="2400" dirty="0" smtClean="0"/>
              <a:t>We know that we want to go in the opposite direction of the derivative and we know we want to be making a step proportionally to the derivative. </a:t>
            </a:r>
          </a:p>
          <a:p>
            <a:endParaRPr lang="en-US" sz="2400" dirty="0" smtClean="0"/>
          </a:p>
          <a:p>
            <a:pPr>
              <a:spcBef>
                <a:spcPts val="1824"/>
              </a:spcBef>
            </a:pPr>
            <a:r>
              <a:rPr lang="en-US" sz="2400" dirty="0" smtClean="0"/>
              <a:t>Making a step means: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blipFill rotWithShape="0">
                <a:blip r:embed="rId2"/>
                <a:stretch>
                  <a:fillRect l="-881" t="-3226" r="-26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0596585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Opposite direction of the </a:t>
              </a:r>
              <a:r>
                <a:rPr lang="en-US" sz="2400" dirty="0" smtClean="0"/>
                <a:t>derivative and proportional to the derivative </a:t>
              </a:r>
              <a:r>
                <a:rPr lang="en-US" sz="2400" dirty="0" smtClean="0"/>
                <a:t>means:   </a:t>
              </a:r>
            </a:p>
            <a:p>
              <a:endParaRPr lang="en-US" sz="2400" dirty="0" smtClean="0"/>
            </a:p>
            <a:p>
              <a:endParaRPr lang="en-US" sz="2400" dirty="0" smtClean="0"/>
            </a:p>
            <a:p>
              <a:endParaRPr lang="en-US" sz="2400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Change to more conventional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229600" y="2442112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Notation:                                     </a:t>
                </a:r>
                <a:r>
                  <a:rPr lang="en-US" sz="2400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72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8" grpId="0"/>
      <p:bldP spid="39" grpId="0"/>
      <p:bldP spid="4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 smtClean="0"/>
                  <a:t>Summary of Gradient Descent </a:t>
                </a:r>
              </a:p>
              <a:p>
                <a: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Algorithm for optimization of first order to finding a minimum of a function.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It is an iterative </a:t>
                </a:r>
                <a:r>
                  <a:rPr lang="en-US" sz="2400" dirty="0" smtClean="0"/>
                  <a:t>method.</a:t>
                </a:r>
                <a:endParaRPr lang="en-US" sz="2400" dirty="0" smtClean="0"/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i="1" dirty="0" smtClean="0"/>
                  <a:t>L</a:t>
                </a:r>
                <a:r>
                  <a:rPr lang="en-US" sz="2400" dirty="0" smtClean="0"/>
                  <a:t> is decreasing in the direction of the negative </a:t>
                </a:r>
                <a:r>
                  <a:rPr lang="en-US" sz="2400" dirty="0" smtClean="0"/>
                  <a:t>derivative.</a:t>
                </a:r>
                <a:endParaRPr lang="en-US" sz="2400" dirty="0" smtClean="0"/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The learning rate is controlled by the magnitude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  <a:blipFill rotWithShape="0">
                <a:blip r:embed="rId2"/>
                <a:stretch>
                  <a:fillRect b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12028" y="2851581"/>
            <a:ext cx="3691950" cy="2866600"/>
            <a:chOff x="6874450" y="2814003"/>
            <a:chExt cx="3691950" cy="2866600"/>
          </a:xfrm>
        </p:grpSpPr>
        <p:sp>
          <p:nvSpPr>
            <p:cNvPr id="7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6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7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9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30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derivatives.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it.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minima.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2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derivatives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it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minima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613673" y="1183909"/>
            <a:ext cx="11051060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</a:t>
            </a: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</a:t>
            </a: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egression, there are no </a:t>
            </a:r>
            <a:b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</a:b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local minima because the loss function is convex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regression, we often use the exact formula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We will talk about optimization again in Neural Network lecture and the last advanced sections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03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We interpret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term in our observation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to be noise introduced by random variations in natural systems or imprecisions of our scientific instruments. </a:t>
                </a:r>
              </a:p>
              <a:p>
                <a:r>
                  <a:rPr lang="en-US" sz="2400" dirty="0"/>
                  <a:t>If we knew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and there was no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then estimating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would have been </a:t>
                </a:r>
                <a:r>
                  <a:rPr lang="en-US" sz="2400" dirty="0" smtClean="0"/>
                  <a:t>exact (so is 1.01 worth it?). 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 rotWithShape="0">
                <a:blip r:embed="rId4"/>
                <a:stretch>
                  <a:fillRect l="-933" t="-9606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three things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happen,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which result in mistrust of 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: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always there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do not know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limited sample size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We will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first address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measurement error or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irreducible error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Since even predictions made with the actual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will not match observed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  <a:ea typeface="Karla" charset="0"/>
                        <a:cs typeface="Karla" charset="0"/>
                      </a:rPr>
                      <m:t>y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Because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every time we measure the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for a fix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will obtain a different observation, and hence a different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 rotWithShape="0">
                <a:blip r:embed="rId3"/>
                <a:stretch>
                  <a:fillRect l="-896" t="-1153" r="-280" b="-125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a typeface="Cambria Math" charset="0"/>
                <a:cs typeface="Cambria Math" charset="0"/>
              </a:rPr>
              <a:t>Start with a 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2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For a some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 rotWithShape="0">
                <a:blip r:embed="rId4"/>
                <a:stretch>
                  <a:fillRect l="-945"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But due to error, </a:t>
            </a:r>
            <a:r>
              <a:rPr lang="en-US" sz="2400" dirty="0"/>
              <a:t>every time we measure the response </a:t>
            </a:r>
            <a:r>
              <a:rPr lang="en-US" sz="2400" i="1" dirty="0"/>
              <a:t>Y</a:t>
            </a:r>
            <a:r>
              <a:rPr lang="en-US" sz="2400" dirty="0"/>
              <a:t> for a fixed value of X we will obtain a different observation.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One set of observations, “one realization” we obtain one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(red crosses).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(green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(black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</a:t>
                </a:r>
                <a:r>
                  <a:rPr lang="en-US" sz="2400" dirty="0" smtClean="0"/>
                  <a:t>model 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2"/>
                <a:stretch>
                  <a:fillRect l="-945" t="-5517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5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If this is just one realization of the reality how do we know the truth? How do we deal with this conundrum?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Imagine</a:t>
                </a:r>
                <a:r>
                  <a:rPr lang="en-US" sz="2400" dirty="0"/>
                  <a:t> (magic </a:t>
                </a:r>
                <a:r>
                  <a:rPr lang="en-US" sz="2400" dirty="0" smtClean="0"/>
                  <a:t>realism) we have parallel universes and we repeat this experiment on each of the other universes.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r="-826" b="-29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Universe A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Does the outcome depend on the predictors?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/>
                  <a:t>How </a:t>
                </a:r>
                <a:r>
                  <a:rPr lang="en-US" sz="2400" b="1" dirty="0" smtClean="0"/>
                  <a:t>well do </a:t>
                </a:r>
                <a:r>
                  <a:rPr lang="en-US" sz="2400" b="1" dirty="0"/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195094" y="3812875"/>
            <a:ext cx="3464871" cy="2001329"/>
            <a:chOff x="8195094" y="3812875"/>
            <a:chExt cx="3464871" cy="2001329"/>
          </a:xfrm>
        </p:grpSpPr>
        <p:sp>
          <p:nvSpPr>
            <p:cNvPr id="5" name="Right Brace 4"/>
            <p:cNvSpPr/>
            <p:nvPr/>
          </p:nvSpPr>
          <p:spPr>
            <a:xfrm>
              <a:off x="8195094" y="3812875"/>
              <a:ext cx="638355" cy="2001329"/>
            </a:xfrm>
            <a:prstGeom prst="rightBrac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3469" y="4490373"/>
              <a:ext cx="2656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This lecture</a:t>
              </a:r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our magical realisms, we can now sample multiple times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And another sample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</a:t>
            </a:r>
            <a:r>
              <a:rPr lang="en-US" sz="2400" dirty="0" smtClean="0"/>
              <a:t>times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</a:t>
                </a:r>
                <a:r>
                  <a:rPr lang="en-US" sz="2400" dirty="0" smtClean="0"/>
                  <a:t>e can now </a:t>
                </a:r>
                <a:r>
                  <a:rPr lang="en-US" sz="2400" dirty="0"/>
                  <a:t>estimate the mean and standard deviation of </a:t>
                </a:r>
                <a:r>
                  <a:rPr lang="en-US" sz="2400" dirty="0" smtClean="0"/>
                  <a:t>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3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Finally we </a:t>
                </a:r>
                <a:r>
                  <a:rPr lang="en-US" sz="2400" dirty="0"/>
                  <a:t>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6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lack of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active imagination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parallel universes and the likes,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need an alternative way of producing fake data set that resemble the parallel universes.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Bootstrapping is the practice of sampling from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observed data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(X,Y)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in estimating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statistical properties.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640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Imagine we have 5 billiard balls in a bucket.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first pick randomly a ball and replicate it. This is called </a:t>
            </a:r>
            <a:r>
              <a:rPr lang="en-US" sz="2400" b="1" dirty="0" smtClean="0">
                <a:latin typeface="Karla" charset="0"/>
                <a:ea typeface="Karla" charset="0"/>
                <a:cs typeface="Karla" charset="0"/>
              </a:rPr>
              <a:t>sampling with replacement.  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2861" y="1698298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move the replicated ball to another bucket.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881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then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ball and again we replicate it.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836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before, we move the replicated ball to the other bucket.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this process.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3539" y="1343896"/>
            <a:ext cx="1068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Until the “other” bucket has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same number of balls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the original one.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9106" y="5321574"/>
            <a:ext cx="891378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These new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buckets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represents the parallel universes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for Estimating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 smtClean="0"/>
                  <a:t>Bootstrapping </a:t>
                </a:r>
                <a:r>
                  <a:rPr lang="en-US" dirty="0"/>
                  <a:t>is the practice of estimating properties of an estimator by measuring those properties by, for example, sampling from the observed data</a:t>
                </a:r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 smtClean="0"/>
                  <a:t>For </a:t>
                </a:r>
                <a:r>
                  <a:rPr lang="en-US" dirty="0"/>
                  <a:t>example,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multiple </a:t>
                </a:r>
                <a:r>
                  <a:rPr lang="en-US" dirty="0"/>
                  <a:t>times by randomly sampling from our data set. We then use the variance of our multiple estimates to approximate the true variance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 rotWithShape="0">
                <a:blip r:embed="rId3"/>
                <a:stretch>
                  <a:fillRect l="-1240" t="-4525" r="-1181" b="-189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  <a:endParaRPr lang="en-US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We can empirically estimate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standard 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errors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through bootstrapping.  </a:t>
                </a:r>
              </a:p>
              <a:p>
                <a:pPr>
                  <a:spcBef>
                    <a:spcPts val="2376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If for each bootstrapped sample the estimated betas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dirty="0"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 then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 rotWithShape="0">
                <a:blip r:embed="rId3"/>
                <a:stretch>
                  <a:fillRect l="-1098" t="-1445" r="-1537" b="-106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latin typeface="Karla" charset="0"/>
                    <a:ea typeface="Karla" charset="0"/>
                    <a:cs typeface="Karla" charset="0"/>
                  </a:rPr>
                  <a:t>Alternatively: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know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can compute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analytically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the formulae below (no need to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  <a:blipFill rotWithShape="0">
                <a:blip r:embed="rId3"/>
                <a:stretch>
                  <a:fillRect l="-94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773771" y="3347079"/>
            <a:ext cx="5248455" cy="222125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9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practice, we do not know the theoretical value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since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distribution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  <a:blipFill rotWithShape="0">
                <a:blip r:embed="rId5"/>
                <a:stretch>
                  <a:fillRect l="-878" t="-2312"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137" y="1177758"/>
            <a:ext cx="4626631" cy="20069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</a:t>
                </a: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  <a:blipFill rotWithShape="0">
                <a:blip r:embed="rId7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3721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en-US" smtClean="0"/>
              <a:t>Standard Errors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we make the following assumptions,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has a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mean 0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our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 rotWithShape="0">
                <a:blip r:embed="rId2"/>
                <a:stretch>
                  <a:fillRect l="-823" t="-2312" b="-14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654043" y="3778369"/>
            <a:ext cx="5189745" cy="10265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Remember: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  <a:blipFill rotWithShape="0">
                <a:blip r:embed="rId4"/>
                <a:stretch>
                  <a:fillRect l="-99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46" y="1298167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</a:t>
                </a: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 rotWithShape="0">
                <a:blip r:embed="rId6"/>
                <a:stretch>
                  <a:fillRect l="-122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results  are for the coefficients for TV advertising: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 are: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with added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noise: 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079704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676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367489" y="3863290"/>
            <a:ext cx="5418666" cy="2738682"/>
            <a:chOff x="6367489" y="3863290"/>
            <a:chExt cx="5418666" cy="2738682"/>
          </a:xfrm>
        </p:grpSpPr>
        <p:sp>
          <p:nvSpPr>
            <p:cNvPr id="8" name="Oval 7"/>
            <p:cNvSpPr/>
            <p:nvPr/>
          </p:nvSpPr>
          <p:spPr>
            <a:xfrm>
              <a:off x="6367489" y="4691285"/>
              <a:ext cx="2674961" cy="191068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9294125" y="3863290"/>
              <a:ext cx="2492030" cy="1227829"/>
            </a:xfrm>
            <a:prstGeom prst="wedgeEllipseCallout">
              <a:avLst>
                <a:gd name="adj1" fmla="val -65646"/>
                <a:gd name="adj2" fmla="val 6027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0640" y="4292538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makes no sense?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116469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Exercise: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Duplicate the following results for the </a:t>
            </a:r>
            <a:r>
              <a:rPr lang="en-US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coefficients for TV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advertising.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2"/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475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b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b="1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7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 smtClean="0"/>
                  <a:t>compute </a:t>
                </a:r>
                <a:r>
                  <a:rPr lang="en-US" sz="2400" dirty="0"/>
                  <a:t>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/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 rotWithShape="0">
                <a:blip r:embed="rId2"/>
                <a:stretch>
                  <a:fillRect l="-874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A027633-F65F-754F-A436-835CC302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4979682"/>
            <a:ext cx="4866640" cy="37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236654"/>
            <a:ext cx="978700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we know how to generate these distributions we are ready to answer 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’how significant are the predictors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?’</a:t>
            </a:r>
            <a:r>
              <a:rPr lang="en-US" sz="2400" dirty="0"/>
              <a:t>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Hypothesis testing </a:t>
            </a:r>
            <a:r>
              <a:rPr lang="en-US" sz="3200" dirty="0"/>
              <a:t>is a formal process through which we evaluate the validity of a statistical hypothesis by considering evidence </a:t>
            </a:r>
            <a:r>
              <a:rPr lang="en-US" sz="3200" b="1" dirty="0">
                <a:solidFill>
                  <a:srgbClr val="00B050"/>
                </a:solidFill>
              </a:rPr>
              <a:t>for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rgbClr val="FF0000"/>
                </a:solidFill>
              </a:rPr>
              <a:t>against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hypothesis gathered by </a:t>
            </a:r>
            <a:r>
              <a:rPr lang="en-US" sz="3200" b="1" i="1" u="sng" dirty="0"/>
              <a:t>random sampling of the data</a:t>
            </a:r>
            <a:r>
              <a:rPr lang="en-US" sz="3200" dirty="0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24886" y="165152"/>
            <a:ext cx="6646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Random </a:t>
            </a:r>
            <a:r>
              <a:rPr lang="en-US" sz="2800" u="sng" dirty="0">
                <a:latin typeface="Karla" charset="0"/>
                <a:ea typeface="Karla" charset="0"/>
                <a:cs typeface="Karla" charset="0"/>
              </a:rPr>
              <a:t>sampling of the </a:t>
            </a:r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data</a:t>
            </a:r>
            <a:endParaRPr lang="en-US" sz="28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Shuffle the values of the predictor variable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00200"/>
            <a:ext cx="5486400" cy="365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777240"/>
            <a:ext cx="5486400" cy="3657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5703879" y="1226904"/>
            <a:ext cx="1" cy="2447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69" r="-55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7245986" y="1226904"/>
            <a:ext cx="0" cy="24551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blipFill rotWithShape="0">
                <a:blip r:embed="rId4"/>
                <a:stretch>
                  <a:fillRect l="-4324" r="-162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blipFill rotWithShape="0">
                <a:blip r:embed="rId5"/>
                <a:stretch>
                  <a:fillRect l="-2778" r="-26111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250107" y="2852747"/>
            <a:ext cx="95551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blipFill rotWithShape="0">
                <a:blip r:embed="rId6"/>
                <a:stretch>
                  <a:fillRect t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22401" y="2855690"/>
            <a:ext cx="85855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𝑁𝑢𝑙𝑙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800" b="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Translate this to the significance. Let’s look at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  <a:blipFill rotWithShape="0">
                <a:blip r:embed="rId8"/>
                <a:stretch>
                  <a:fillRect l="-453" t="-438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26" grpId="0" animBg="1"/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predictors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practice, we do not need the distribution for Null.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Define a test statistic, which we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we call t-test statistic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measures the distance from zero in units of </a:t>
                </a: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standard deviation.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evaluate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how often a particular value of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occur by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accident. We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expect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that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have a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probability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observing any value equal to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 (&lt;0.05) </a:t>
                </a: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indicates that it is unlikely to observe such a substantial association between the predictor and the response due to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chance. </a:t>
                </a:r>
                <a:endParaRPr lang="en-US" sz="2200" b="1" i="1" dirty="0">
                  <a:solidFill>
                    <a:schemeClr val="tx2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blipFill rotWithShape="0">
                <a:blip r:embed="rId3"/>
                <a:stretch>
                  <a:fillRect l="-669" t="-722" r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7379549" y="603300"/>
            <a:ext cx="4633504" cy="3089003"/>
            <a:chOff x="2838450" y="2055901"/>
            <a:chExt cx="6515100" cy="43434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450" y="2055901"/>
              <a:ext cx="6515100" cy="43434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>
              <a:off x="4152275" y="3097013"/>
              <a:ext cx="210458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152275" y="3343179"/>
              <a:ext cx="7254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4229367" y="3343551"/>
                  <a:ext cx="571310" cy="415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9367" y="3343551"/>
                  <a:ext cx="571310" cy="4151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1277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306459" y="2618925"/>
                  <a:ext cx="973985" cy="415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−0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459" y="2618925"/>
                  <a:ext cx="973985" cy="41511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259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 smtClean="0"/>
                  <a:t>Hypothesis testing </a:t>
                </a:r>
                <a:r>
                  <a:rPr lang="en-US" sz="2400" dirty="0"/>
                  <a:t>is a formal process through which we evaluate the validity of a statistical hypothesis by considering evidence for or against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State </a:t>
                </a:r>
                <a:r>
                  <a:rPr lang="en-US" sz="2400" dirty="0"/>
                  <a:t>the hypotheses, typically a </a:t>
                </a:r>
                <a:r>
                  <a:rPr lang="en-US" sz="2400" b="1" dirty="0" smtClean="0"/>
                  <a:t>null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an </a:t>
                </a:r>
                <a:r>
                  <a:rPr lang="en-US" sz="2400" b="1" dirty="0" smtClean="0"/>
                  <a:t>alternative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that is the negation of the former.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Choose </a:t>
                </a:r>
                <a:r>
                  <a:rPr lang="en-US" sz="2400" dirty="0"/>
                  <a:t>a type of analysis, i.e. how to use sample data to evaluate the null hypothesis. Typically this involves choosing a single test statistic</a:t>
                </a:r>
                <a:r>
                  <a:rPr lang="en-US" sz="2400" dirty="0" smtClean="0"/>
                  <a:t>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 smtClean="0"/>
                  <a:t>Sample </a:t>
                </a:r>
                <a:r>
                  <a:rPr lang="en-US" sz="2400" dirty="0"/>
                  <a:t>data and compute the test </a:t>
                </a:r>
                <a:r>
                  <a:rPr lang="en-US" sz="2400" dirty="0" smtClean="0"/>
                  <a:t>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Use </a:t>
                </a:r>
                <a:r>
                  <a:rPr lang="en-US" sz="2400" dirty="0"/>
                  <a:t>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 rotWithShape="0">
                <a:blip r:embed="rId2"/>
                <a:stretch>
                  <a:fillRect l="-923" t="-973" r="-8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some relation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test the null hypothesis, we need to determine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whether,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estimate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it follows that our estimate is: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 rotWithShape="0"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with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n-2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the probability of observing any value equal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call this probability the p-value.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small p-value indicates that it is unlikely to observe such a substantial association between the predictor and the response due to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04" r="-1442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𝒇</m:t>
                        </m:r>
                      </m:e>
                    </m:acc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the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So for </a:t>
                </a:r>
                <a:r>
                  <a:rPr lang="en-US" sz="2400" dirty="0" smtClean="0"/>
                  <a:t>each bootstrap sample, we have 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which we can use to determine the model.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29" t="-6061" r="-871" b="-6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set of </a:t>
            </a:r>
            <a:r>
              <a:rPr lang="en-US" sz="2400" dirty="0" smtClean="0"/>
              <a:t>models given </a:t>
            </a:r>
            <a:r>
              <a:rPr lang="en-US" sz="2400" dirty="0"/>
              <a:t>the </a:t>
            </a:r>
            <a:r>
              <a:rPr lang="en-US" sz="2400"/>
              <a:t>fitted </a:t>
            </a:r>
            <a:r>
              <a:rPr lang="en-US" sz="2400" smtClean="0"/>
              <a:t>coefficients.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</a:t>
            </a:r>
            <a:r>
              <a:rPr lang="en-US" sz="2400" dirty="0" smtClean="0"/>
              <a:t>bootstrapped sample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</a:t>
            </a:r>
            <a:r>
              <a:rPr lang="en-US" sz="2400" dirty="0" smtClean="0"/>
              <a:t>bootstrapped samples.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5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Does the outcome depend on the predictors?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well do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96" y="1129437"/>
            <a:ext cx="10327008" cy="389976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ultiple predictors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Collinearity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variables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 smtClean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 smtClean="0"/>
              <a:t>: Lecture </a:t>
            </a:r>
            <a:r>
              <a:rPr lang="en-US" dirty="0"/>
              <a:t>5</a:t>
            </a:r>
            <a:r>
              <a:rPr lang="en-US" dirty="0" smtClean="0"/>
              <a:t>: Linear Regression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 smtClean="0"/>
              <a:t>–</a:t>
            </a:r>
            <a:r>
              <a:rPr lang="en-US" dirty="0" smtClean="0"/>
              <a:t> to be completed by </a:t>
            </a:r>
            <a:r>
              <a:rPr lang="en-US" dirty="0" smtClean="0"/>
              <a:t>lab ti</a:t>
            </a:r>
            <a:r>
              <a:rPr lang="en-US" dirty="0" smtClean="0"/>
              <a:t>me tomorrow</a:t>
            </a:r>
            <a:r>
              <a:rPr lang="en-US" dirty="0" smtClean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 smtClean="0"/>
              <a:t>: Lecture </a:t>
            </a:r>
            <a:r>
              <a:rPr lang="en-US" dirty="0" smtClean="0"/>
              <a:t>5: Linear Regression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three (3) </a:t>
            </a:r>
            <a:r>
              <a:rPr lang="en-US" dirty="0" smtClean="0"/>
              <a:t>exercises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20258</TotalTime>
  <Words>4136</Words>
  <Application>Microsoft Macintosh PowerPoint</Application>
  <PresentationFormat>Widescreen</PresentationFormat>
  <Paragraphs>867</Paragraphs>
  <Slides>95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Calibri</vt:lpstr>
      <vt:lpstr>Cambria Math</vt:lpstr>
      <vt:lpstr>Karla</vt:lpstr>
      <vt:lpstr>Mangal</vt:lpstr>
      <vt:lpstr>Arial</vt:lpstr>
      <vt:lpstr>GEC_template</vt:lpstr>
      <vt:lpstr>Lecture 5: Linear Regression </vt:lpstr>
      <vt:lpstr>PowerPoint Presentation</vt:lpstr>
      <vt:lpstr>Summary from last lecture</vt:lpstr>
      <vt:lpstr>Summary from last lecture</vt:lpstr>
      <vt:lpstr>Lecture Outline  </vt:lpstr>
      <vt:lpstr>Lecture Outline  </vt:lpstr>
      <vt:lpstr>Linear Models</vt:lpstr>
      <vt:lpstr>Linear Regression</vt:lpstr>
      <vt:lpstr>Lecture Outline  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Gradient Descent: considerations</vt:lpstr>
      <vt:lpstr>Gradient Descent: considerations</vt:lpstr>
      <vt:lpstr>Lecture Outline  </vt:lpstr>
      <vt:lpstr>Interpretation of Predictors</vt:lpstr>
      <vt:lpstr>Confidence intervals for the predictors estimates  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PowerPoint Presentation</vt:lpstr>
      <vt:lpstr>Lecture Outline  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for Estimating Sampling Error</vt:lpstr>
      <vt:lpstr>Confidence intervals for the predictors estimates: Standard Errors</vt:lpstr>
      <vt:lpstr>Confidence intervals for the predictors estimates: Standard Errors</vt:lpstr>
      <vt:lpstr>Standard Errors</vt:lpstr>
      <vt:lpstr>Standard Errors</vt:lpstr>
      <vt:lpstr>Standard Errors</vt:lpstr>
      <vt:lpstr>Standard Errors</vt:lpstr>
      <vt:lpstr>Standard Errors</vt:lpstr>
      <vt:lpstr>Lecture Outline  </vt:lpstr>
      <vt:lpstr>Interpretation of Predictors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predictors</vt:lpstr>
      <vt:lpstr>PowerPoint Presentation</vt:lpstr>
      <vt:lpstr>Hypothesis testing</vt:lpstr>
      <vt:lpstr>Hypothesis testing</vt:lpstr>
      <vt:lpstr>Lecture Outline 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Summary  </vt:lpstr>
      <vt:lpstr>Summary so far</vt:lpstr>
      <vt:lpstr>What’s next?</vt:lpstr>
      <vt:lpstr>Afternoon Exercises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Microsoft Office User</cp:lastModifiedBy>
  <cp:revision>595</cp:revision>
  <cp:lastPrinted>2019-09-18T17:12:26Z</cp:lastPrinted>
  <dcterms:created xsi:type="dcterms:W3CDTF">2018-04-18T18:49:01Z</dcterms:created>
  <dcterms:modified xsi:type="dcterms:W3CDTF">2019-09-18T17:12:42Z</dcterms:modified>
</cp:coreProperties>
</file>